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Source Sans Pr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6B41E6E-2367-49E0-8158-4A5BE18017FE}">
  <a:tblStyle styleId="{D6B41E6E-2367-49E0-8158-4A5BE18017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-regular.fntdata"/><Relationship Id="rId11" Type="http://schemas.openxmlformats.org/officeDocument/2006/relationships/slide" Target="slides/slide5.xml"/><Relationship Id="rId22" Type="http://schemas.openxmlformats.org/officeDocument/2006/relationships/font" Target="fonts/SourceSansPro-italic.fntdata"/><Relationship Id="rId10" Type="http://schemas.openxmlformats.org/officeDocument/2006/relationships/slide" Target="slides/slide4.xml"/><Relationship Id="rId21" Type="http://schemas.openxmlformats.org/officeDocument/2006/relationships/font" Target="fonts/SourceSansPr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SourceSansPr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Roboto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d933c8c4a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d933c8c4a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e29c11fefc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e29c11fefc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29c11fefc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29c11fefc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9090756a_1_23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9090756a_1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e9090756a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e9090756a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" name="Google Shape;25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3" name="Google Shape;33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" name="Google Shape;44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4" name="Google Shape;5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6" name="Google Shape;56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61" name="Google Shape;61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3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3"/>
          <p:cNvSpPr txBox="1"/>
          <p:nvPr>
            <p:ph type="title"/>
          </p:nvPr>
        </p:nvSpPr>
        <p:spPr>
          <a:xfrm>
            <a:off x="480150" y="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/>
              <a:t>TECHNOLOGY RECOMMENDATION</a:t>
            </a:r>
            <a:endParaRPr b="1" sz="4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/>
              <a:t>(</a:t>
            </a:r>
            <a:r>
              <a:rPr lang="en" sz="1700"/>
              <a:t>Akaitech</a:t>
            </a:r>
            <a:r>
              <a:rPr b="1" lang="en" sz="1700"/>
              <a:t>)</a:t>
            </a:r>
            <a:endParaRPr b="1" sz="1700"/>
          </a:p>
        </p:txBody>
      </p:sp>
      <p:sp>
        <p:nvSpPr>
          <p:cNvPr id="74" name="Google Shape;74;p13"/>
          <p:cNvSpPr txBox="1"/>
          <p:nvPr/>
        </p:nvSpPr>
        <p:spPr>
          <a:xfrm>
            <a:off x="480150" y="3655675"/>
            <a:ext cx="8183700" cy="86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-By Mohit Bagaria</a:t>
            </a:r>
            <a:endParaRPr sz="24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  <p:sp>
        <p:nvSpPr>
          <p:cNvPr id="80" name="Google Shape;80;p14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Which technology, a company might use or </a:t>
            </a:r>
            <a:r>
              <a:rPr lang="en" sz="2000"/>
              <a:t>require in the near future? </a:t>
            </a:r>
            <a:endParaRPr sz="20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000"/>
              <a:t>Based on the similarity of Tech they have used in the past</a:t>
            </a:r>
            <a:endParaRPr sz="2000"/>
          </a:p>
        </p:txBody>
      </p:sp>
      <p:pic>
        <p:nvPicPr>
          <p:cNvPr id="81" name="Google Shape;81;p14"/>
          <p:cNvPicPr preferRelativeResize="0"/>
          <p:nvPr/>
        </p:nvPicPr>
        <p:blipFill rotWithShape="1">
          <a:blip r:embed="rId3">
            <a:alphaModFix/>
          </a:blip>
          <a:srcRect b="0" l="11332" r="11839" t="0"/>
          <a:stretch/>
        </p:blipFill>
        <p:spPr>
          <a:xfrm>
            <a:off x="4572000" y="2039825"/>
            <a:ext cx="4252399" cy="2745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loseup from the side of a hand pushing a knob on an audio mixer" id="86" name="Google Shape;86;p15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>
            <p:ph type="title"/>
          </p:nvPr>
        </p:nvSpPr>
        <p:spPr>
          <a:xfrm>
            <a:off x="265500" y="157445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The solution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88" name="Google Shape;88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-Data Collection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-Data Pre-processing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/>
              <a:t>-Model Training</a:t>
            </a:r>
            <a:endParaRPr sz="2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/>
              <a:t>-Recommendation</a:t>
            </a:r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26078" y="20767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Data </a:t>
            </a:r>
            <a:endParaRPr sz="2800"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0" y="1161075"/>
            <a:ext cx="3360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/>
              <a:t>Company, Technology, Sub-category, Last-Used On</a:t>
            </a:r>
            <a:endParaRPr b="1" sz="16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Total Companies: 12410952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Total Technologies:  28375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Date - 08-06-20 -10-02-21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Connection Density - b/w Company &amp; Subcategory - 0.015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Separate data for mapping of technology to its category and subcategory.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95" name="Google Shape;95;p16"/>
          <p:cNvSpPr txBox="1"/>
          <p:nvPr>
            <p:ph type="title"/>
          </p:nvPr>
        </p:nvSpPr>
        <p:spPr>
          <a:xfrm>
            <a:off x="5068825" y="1465800"/>
            <a:ext cx="3134100" cy="800100"/>
          </a:xfrm>
          <a:prstGeom prst="rect">
            <a:avLst/>
          </a:prstGeom>
          <a:solidFill>
            <a:schemeClr val="accent5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Splitting Data</a:t>
            </a:r>
            <a:endParaRPr/>
          </a:p>
        </p:txBody>
      </p:sp>
      <p:cxnSp>
        <p:nvCxnSpPr>
          <p:cNvPr id="96" name="Google Shape;96;p16"/>
          <p:cNvCxnSpPr>
            <a:stCxn id="95" idx="2"/>
            <a:endCxn id="97" idx="0"/>
          </p:cNvCxnSpPr>
          <p:nvPr/>
        </p:nvCxnSpPr>
        <p:spPr>
          <a:xfrm>
            <a:off x="6635875" y="2265900"/>
            <a:ext cx="0" cy="51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6"/>
          <p:cNvSpPr txBox="1"/>
          <p:nvPr>
            <p:ph type="title"/>
          </p:nvPr>
        </p:nvSpPr>
        <p:spPr>
          <a:xfrm>
            <a:off x="5068825" y="2777060"/>
            <a:ext cx="3134100" cy="800100"/>
          </a:xfrm>
          <a:prstGeom prst="rect">
            <a:avLst/>
          </a:prstGeom>
          <a:solidFill>
            <a:schemeClr val="dk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 Filtering data</a:t>
            </a:r>
            <a:endParaRPr/>
          </a:p>
        </p:txBody>
      </p:sp>
      <p:cxnSp>
        <p:nvCxnSpPr>
          <p:cNvPr id="98" name="Google Shape;98;p16"/>
          <p:cNvCxnSpPr>
            <a:stCxn id="97" idx="2"/>
            <a:endCxn id="99" idx="0"/>
          </p:cNvCxnSpPr>
          <p:nvPr/>
        </p:nvCxnSpPr>
        <p:spPr>
          <a:xfrm>
            <a:off x="6635875" y="3577160"/>
            <a:ext cx="0" cy="51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9" name="Google Shape;99;p16"/>
          <p:cNvSpPr txBox="1"/>
          <p:nvPr>
            <p:ph type="title"/>
          </p:nvPr>
        </p:nvSpPr>
        <p:spPr>
          <a:xfrm>
            <a:off x="5068826" y="4088283"/>
            <a:ext cx="3134100" cy="800100"/>
          </a:xfrm>
          <a:prstGeom prst="rect">
            <a:avLst/>
          </a:prstGeom>
          <a:solidFill>
            <a:schemeClr val="accent1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Bloom Filter</a:t>
            </a:r>
            <a:endParaRPr/>
          </a:p>
        </p:txBody>
      </p:sp>
      <p:sp>
        <p:nvSpPr>
          <p:cNvPr id="100" name="Google Shape;100;p16"/>
          <p:cNvSpPr txBox="1"/>
          <p:nvPr>
            <p:ph type="title"/>
          </p:nvPr>
        </p:nvSpPr>
        <p:spPr>
          <a:xfrm>
            <a:off x="5231878" y="120175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Pre-processing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50" y="580275"/>
            <a:ext cx="3838575" cy="1533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34950" y="599325"/>
            <a:ext cx="3000375" cy="1495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7"/>
          <p:cNvSpPr txBox="1"/>
          <p:nvPr/>
        </p:nvSpPr>
        <p:spPr>
          <a:xfrm>
            <a:off x="574200" y="2272313"/>
            <a:ext cx="7995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By joining the above 2 tables we create a new table that maps a company to a subcategory.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And the min of run-date of the company-subcategory pair gives us the first date on which the company-subcategory pair was detected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8" name="Google Shape;10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0350" y="3103625"/>
            <a:ext cx="4219575" cy="150495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7"/>
          <p:cNvSpPr txBox="1"/>
          <p:nvPr/>
        </p:nvSpPr>
        <p:spPr>
          <a:xfrm>
            <a:off x="5423825" y="3168975"/>
            <a:ext cx="28764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The table beside gives us the training data that we can use to start training the model.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Filtering Data</a:t>
            </a:r>
            <a:endParaRPr/>
          </a:p>
        </p:txBody>
      </p:sp>
      <p:sp>
        <p:nvSpPr>
          <p:cNvPr id="115" name="Google Shape;115;p18"/>
          <p:cNvSpPr txBox="1"/>
          <p:nvPr>
            <p:ph idx="1" type="body"/>
          </p:nvPr>
        </p:nvSpPr>
        <p:spPr>
          <a:xfrm>
            <a:off x="460950" y="177282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Removed subcatego</a:t>
            </a:r>
            <a:r>
              <a:rPr lang="en"/>
              <a:t>ries like Programming Language which are </a:t>
            </a:r>
            <a:r>
              <a:rPr lang="en"/>
              <a:t>common to each company.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Clubbed similar categories using Fuzzywuzzy library </a:t>
            </a:r>
            <a:endParaRPr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50" y="3000779"/>
            <a:ext cx="9143998" cy="15675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400"/>
              </a:spcAft>
              <a:buNone/>
            </a:pPr>
            <a:r>
              <a:rPr lang="en"/>
              <a:t>Preprocessing steps</a:t>
            </a:r>
            <a:endParaRPr i="1" sz="1600"/>
          </a:p>
        </p:txBody>
      </p:sp>
      <p:cxnSp>
        <p:nvCxnSpPr>
          <p:cNvPr id="122" name="Google Shape;122;p19"/>
          <p:cNvCxnSpPr/>
          <p:nvPr/>
        </p:nvCxnSpPr>
        <p:spPr>
          <a:xfrm rot="10800000">
            <a:off x="680050" y="21524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739312" y="1955500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Removed companies with few subcategories (&lt;3 for now)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4" name="Google Shape;124;p19"/>
          <p:cNvCxnSpPr/>
          <p:nvPr/>
        </p:nvCxnSpPr>
        <p:spPr>
          <a:xfrm>
            <a:off x="2114150" y="3375004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5" name="Google Shape;125;p19"/>
          <p:cNvSpPr txBox="1"/>
          <p:nvPr>
            <p:ph idx="1" type="body"/>
          </p:nvPr>
        </p:nvSpPr>
        <p:spPr>
          <a:xfrm>
            <a:off x="2230787" y="382854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Removed subcategories used by very few companies (&lt;100)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6" name="Google Shape;126;p19"/>
          <p:cNvCxnSpPr/>
          <p:nvPr/>
        </p:nvCxnSpPr>
        <p:spPr>
          <a:xfrm rot="10800000">
            <a:off x="4232825" y="2145365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4232837" y="180931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Vocab with all imp features (company id, subcategory,city, state, size, sector)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28" name="Google Shape;128;p19"/>
          <p:cNvCxnSpPr/>
          <p:nvPr/>
        </p:nvCxnSpPr>
        <p:spPr>
          <a:xfrm>
            <a:off x="7080775" y="3314071"/>
            <a:ext cx="0" cy="837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7180462" y="3634192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Bloom filter to check if company subcategory pair exists</a:t>
            </a:r>
            <a:endParaRPr sz="1200">
              <a:solidFill>
                <a:schemeClr val="dk2"/>
              </a:solidFill>
            </a:endParaRPr>
          </a:p>
        </p:txBody>
      </p:sp>
      <p:graphicFrame>
        <p:nvGraphicFramePr>
          <p:cNvPr id="130" name="Google Shape;130;p19"/>
          <p:cNvGraphicFramePr/>
          <p:nvPr/>
        </p:nvGraphicFramePr>
        <p:xfrm>
          <a:off x="323100" y="298326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{D6B41E6E-2367-49E0-8158-4A5BE18017FE}</a:tableStyleId>
              </a:tblPr>
              <a:tblGrid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  <a:gridCol w="7102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1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2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3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FFFFFF"/>
                          </a:solidFill>
                        </a:rPr>
                        <a:t>4</a:t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2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Building</a:t>
            </a:r>
            <a:endParaRPr/>
          </a:p>
        </p:txBody>
      </p:sp>
      <p:cxnSp>
        <p:nvCxnSpPr>
          <p:cNvPr id="136" name="Google Shape;136;p20"/>
          <p:cNvCxnSpPr/>
          <p:nvPr/>
        </p:nvCxnSpPr>
        <p:spPr>
          <a:xfrm>
            <a:off x="929038" y="25079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" name="Google Shape;137;p20"/>
          <p:cNvSpPr txBox="1"/>
          <p:nvPr>
            <p:ph type="title"/>
          </p:nvPr>
        </p:nvSpPr>
        <p:spPr>
          <a:xfrm>
            <a:off x="976112" y="2384687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Creating Vocab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976112" y="2674713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A dictionary having all required entries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39" name="Google Shape;139;p20"/>
          <p:cNvCxnSpPr/>
          <p:nvPr/>
        </p:nvCxnSpPr>
        <p:spPr>
          <a:xfrm>
            <a:off x="3395738" y="235555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0" name="Google Shape;140;p20"/>
          <p:cNvSpPr txBox="1"/>
          <p:nvPr>
            <p:ph type="title"/>
          </p:nvPr>
        </p:nvSpPr>
        <p:spPr>
          <a:xfrm>
            <a:off x="3442812" y="2241076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Pair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3442793" y="2531100"/>
            <a:ext cx="2797800" cy="68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98.5% chance that a random pair of companies and subcategories won’t be connected</a:t>
            </a:r>
            <a:endParaRPr sz="1200">
              <a:solidFill>
                <a:schemeClr val="dk2"/>
              </a:solidFill>
            </a:endParaRPr>
          </a:p>
        </p:txBody>
      </p:sp>
      <p:cxnSp>
        <p:nvCxnSpPr>
          <p:cNvPr id="142" name="Google Shape;142;p20"/>
          <p:cNvCxnSpPr/>
          <p:nvPr/>
        </p:nvCxnSpPr>
        <p:spPr>
          <a:xfrm>
            <a:off x="6457563" y="2053100"/>
            <a:ext cx="0" cy="10386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3" name="Google Shape;143;p20"/>
          <p:cNvSpPr txBox="1"/>
          <p:nvPr>
            <p:ph type="title"/>
          </p:nvPr>
        </p:nvSpPr>
        <p:spPr>
          <a:xfrm>
            <a:off x="6504637" y="1929945"/>
            <a:ext cx="1814100" cy="39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Model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144" name="Google Shape;144;p20"/>
          <p:cNvSpPr txBox="1"/>
          <p:nvPr>
            <p:ph idx="1" type="body"/>
          </p:nvPr>
        </p:nvSpPr>
        <p:spPr>
          <a:xfrm>
            <a:off x="6504637" y="2219971"/>
            <a:ext cx="1814100" cy="57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Collaborative-based deep learning model to come up with the predictions.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grpSp>
        <p:nvGrpSpPr>
          <p:cNvPr id="145" name="Google Shape;145;p20"/>
          <p:cNvGrpSpPr/>
          <p:nvPr/>
        </p:nvGrpSpPr>
        <p:grpSpPr>
          <a:xfrm>
            <a:off x="929030" y="3219673"/>
            <a:ext cx="6993309" cy="1520400"/>
            <a:chOff x="929030" y="3219673"/>
            <a:chExt cx="6993309" cy="1520400"/>
          </a:xfrm>
        </p:grpSpPr>
        <p:cxnSp>
          <p:nvCxnSpPr>
            <p:cNvPr id="146" name="Google Shape;146;p20"/>
            <p:cNvCxnSpPr>
              <a:stCxn id="147" idx="6"/>
              <a:endCxn id="148" idx="2"/>
            </p:cNvCxnSpPr>
            <p:nvPr/>
          </p:nvCxnSpPr>
          <p:spPr>
            <a:xfrm>
              <a:off x="1537730" y="3979907"/>
              <a:ext cx="4864200" cy="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dot"/>
              <a:round/>
              <a:headEnd len="med" w="med" type="none"/>
              <a:tailEnd len="med" w="med" type="none"/>
            </a:ln>
          </p:spPr>
        </p:cxnSp>
        <p:sp>
          <p:nvSpPr>
            <p:cNvPr id="147" name="Google Shape;147;p20"/>
            <p:cNvSpPr/>
            <p:nvPr/>
          </p:nvSpPr>
          <p:spPr>
            <a:xfrm>
              <a:off x="929030" y="3675557"/>
              <a:ext cx="608700" cy="608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0"/>
            <p:cNvSpPr/>
            <p:nvPr/>
          </p:nvSpPr>
          <p:spPr>
            <a:xfrm>
              <a:off x="3421283" y="3431305"/>
              <a:ext cx="1097100" cy="1097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0"/>
            <p:cNvSpPr/>
            <p:nvPr/>
          </p:nvSpPr>
          <p:spPr>
            <a:xfrm>
              <a:off x="6401939" y="3219673"/>
              <a:ext cx="1520400" cy="15204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verhead shot of young people sitting on a boardwalk" id="154" name="Google Shape;154;p21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1"/>
          <p:cNvSpPr txBox="1"/>
          <p:nvPr>
            <p:ph type="title"/>
          </p:nvPr>
        </p:nvSpPr>
        <p:spPr>
          <a:xfrm>
            <a:off x="539000" y="927050"/>
            <a:ext cx="8029500" cy="69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/>
              <a:t>Accuracy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/>
          </a:p>
        </p:txBody>
      </p:sp>
      <p:pic>
        <p:nvPicPr>
          <p:cNvPr id="156" name="Google Shape;156;p21"/>
          <p:cNvPicPr preferRelativeResize="0"/>
          <p:nvPr/>
        </p:nvPicPr>
        <p:blipFill rotWithShape="1">
          <a:blip r:embed="rId4">
            <a:alphaModFix/>
          </a:blip>
          <a:srcRect b="0" l="-1347" r="0" t="0"/>
          <a:stretch/>
        </p:blipFill>
        <p:spPr>
          <a:xfrm>
            <a:off x="1026525" y="1383237"/>
            <a:ext cx="7090926" cy="305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